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Advent Pro SemiBold"/>
      <p:regular r:id="rId12"/>
      <p:bold r:id="rId13"/>
      <p:italic r:id="rId14"/>
      <p:boldItalic r:id="rId15"/>
    </p:embeddedFont>
    <p:embeddedFont>
      <p:font typeface="Fira Sans Extra Condensed Medium"/>
      <p:regular r:id="rId16"/>
      <p:bold r:id="rId17"/>
      <p:italic r:id="rId18"/>
      <p:boldItalic r:id="rId19"/>
    </p:embeddedFont>
    <p:embeddedFont>
      <p:font typeface="Fira Sans Condensed Medium"/>
      <p:regular r:id="rId20"/>
      <p:bold r:id="rId21"/>
      <p:italic r:id="rId22"/>
      <p:boldItalic r:id="rId23"/>
    </p:embeddedFont>
    <p:embeddedFont>
      <p:font typeface="Maven Pro"/>
      <p:regular r:id="rId24"/>
      <p:bold r:id="rId25"/>
    </p:embeddedFont>
    <p:embeddedFont>
      <p:font typeface="Share Tech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CondensedMedium-regular.fntdata"/><Relationship Id="rId22" Type="http://schemas.openxmlformats.org/officeDocument/2006/relationships/font" Target="fonts/FiraSansCondensedMedium-italic.fntdata"/><Relationship Id="rId21" Type="http://schemas.openxmlformats.org/officeDocument/2006/relationships/font" Target="fonts/FiraSansCondensedMedium-bold.fntdata"/><Relationship Id="rId24" Type="http://schemas.openxmlformats.org/officeDocument/2006/relationships/font" Target="fonts/MavenPro-regular.fntdata"/><Relationship Id="rId23" Type="http://schemas.openxmlformats.org/officeDocument/2006/relationships/font" Target="fonts/FiraSans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hareTech-regular.fntdata"/><Relationship Id="rId25" Type="http://schemas.openxmlformats.org/officeDocument/2006/relationships/font" Target="fonts/MavenPr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dventProSemiBold-bold.fntdata"/><Relationship Id="rId12" Type="http://schemas.openxmlformats.org/officeDocument/2006/relationships/font" Target="fonts/AdventProSemiBold-regular.fntdata"/><Relationship Id="rId15" Type="http://schemas.openxmlformats.org/officeDocument/2006/relationships/font" Target="fonts/AdventProSemiBold-boldItalic.fntdata"/><Relationship Id="rId14" Type="http://schemas.openxmlformats.org/officeDocument/2006/relationships/font" Target="fonts/AdventProSemiBold-italic.fntdata"/><Relationship Id="rId17" Type="http://schemas.openxmlformats.org/officeDocument/2006/relationships/font" Target="fonts/FiraSansExtraCondensedMedium-bold.fntdata"/><Relationship Id="rId16" Type="http://schemas.openxmlformats.org/officeDocument/2006/relationships/font" Target="fonts/FiraSansExtraCondensedMedium-regular.fntdata"/><Relationship Id="rId19" Type="http://schemas.openxmlformats.org/officeDocument/2006/relationships/font" Target="fonts/FiraSansExtraCondensedMedium-boldItalic.fntdata"/><Relationship Id="rId18" Type="http://schemas.openxmlformats.org/officeDocument/2006/relationships/font" Target="fonts/FiraSansExtraCondensed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0e66a72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0e66a72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0e66a725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10e66a725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67fff98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67fff98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67fff98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d67fff98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0e66a72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0e66a72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2948500" y="2298213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Advanced</a:t>
            </a:r>
            <a:r>
              <a:rPr lang="en" sz="2600"/>
              <a:t> Modeling</a:t>
            </a:r>
            <a:endParaRPr sz="2600"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561650" y="287600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Fantasy Forecasts</a:t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2" name="Google Shape;452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5" name="Google Shape;455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597375" y="1063525"/>
            <a:ext cx="5409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Problem Statement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By developing predictive models for fantasy points, I can help provide users with data-driven insights that help them make better choices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Fantasy sports players and bettors often struggle to predict player performance accurately, leading to missed opportunities and poor decision-making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Goal</a:t>
            </a: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These models aim to improve player performance forecasts, enabling users to make more informed lineup and betting decisions, thus enhancing their overall experience and competitiveness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Non-Technical Overview</a:t>
            </a:r>
            <a:endParaRPr/>
          </a:p>
        </p:txBody>
      </p:sp>
      <p:pic>
        <p:nvPicPr>
          <p:cNvPr id="464" name="Google Shape;4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124" y="1063525"/>
            <a:ext cx="2517174" cy="16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125" y="2922775"/>
            <a:ext cx="2517174" cy="1718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5"/>
          <p:cNvSpPr txBox="1"/>
          <p:nvPr>
            <p:ph idx="1" type="body"/>
          </p:nvPr>
        </p:nvSpPr>
        <p:spPr>
          <a:xfrm>
            <a:off x="638550" y="863325"/>
            <a:ext cx="78669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Data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Collected player data for each week of the 2023 NFL season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Divided the data into 4 dataframes, one for each position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Contains various features related to 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player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 performance, such as passing/rushing yards, touchdowns, etc.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Preprocessing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Sorted data by PLAYER NAME and DATE for consistent calculations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Removed/created new features to enhance the predictive power of the model 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hare Tech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Calculated 5-game rolling averages for key stats to capture recent trends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Computed cumulative season metrics (e.g., season_fantasy_points_avg) for long-term trends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●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Handled missing values and ensured positional relevance by filtering irrelevant stats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71" name="Google Shape;471;p25"/>
          <p:cNvSpPr txBox="1"/>
          <p:nvPr>
            <p:ph type="ctrTitle"/>
          </p:nvPr>
        </p:nvSpPr>
        <p:spPr>
          <a:xfrm>
            <a:off x="539825" y="394125"/>
            <a:ext cx="604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Preprocessing Overview</a:t>
            </a:r>
            <a:endParaRPr/>
          </a:p>
        </p:txBody>
      </p:sp>
      <p:pic>
        <p:nvPicPr>
          <p:cNvPr id="472" name="Google Shape;4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363" y="3958575"/>
            <a:ext cx="5311274" cy="10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6"/>
          <p:cNvSpPr txBox="1"/>
          <p:nvPr>
            <p:ph idx="1" type="body"/>
          </p:nvPr>
        </p:nvSpPr>
        <p:spPr>
          <a:xfrm>
            <a:off x="638550" y="875375"/>
            <a:ext cx="46080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Share Tech"/>
                <a:ea typeface="Share Tech"/>
                <a:cs typeface="Share Tech"/>
                <a:sym typeface="Share Tech"/>
              </a:rPr>
              <a:t>Ridge Regression</a:t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●"/>
            </a:pPr>
            <a:r>
              <a:rPr lang="en" sz="1300">
                <a:latin typeface="Share Tech"/>
                <a:ea typeface="Share Tech"/>
                <a:cs typeface="Share Tech"/>
                <a:sym typeface="Share Tech"/>
              </a:rPr>
              <a:t>Introduced regularization to address multicollinearity from overlapping metrics (e.g., season vs. rolling averages)</a:t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Share Tech"/>
                <a:ea typeface="Share Tech"/>
                <a:cs typeface="Share Tech"/>
                <a:sym typeface="Share Tech"/>
              </a:rPr>
              <a:t>Performance:</a:t>
            </a:r>
            <a:endParaRPr b="1"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●"/>
            </a:pPr>
            <a:r>
              <a:rPr b="1" lang="en" sz="1300">
                <a:latin typeface="Share Tech"/>
                <a:ea typeface="Share Tech"/>
                <a:cs typeface="Share Tech"/>
                <a:sym typeface="Share Tech"/>
              </a:rPr>
              <a:t>Models performed well</a:t>
            </a:r>
            <a:endParaRPr b="1"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○"/>
            </a:pPr>
            <a:r>
              <a:rPr lang="en" sz="1300">
                <a:latin typeface="Share Tech"/>
                <a:ea typeface="Share Tech"/>
                <a:cs typeface="Share Tech"/>
                <a:sym typeface="Share Tech"/>
              </a:rPr>
              <a:t>Average </a:t>
            </a:r>
            <a:r>
              <a:rPr lang="en" sz="1300">
                <a:latin typeface="Share Tech"/>
                <a:ea typeface="Share Tech"/>
                <a:cs typeface="Share Tech"/>
                <a:sym typeface="Share Tech"/>
              </a:rPr>
              <a:t>R² of ~.83</a:t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○"/>
            </a:pPr>
            <a:r>
              <a:rPr lang="en" sz="1300">
                <a:latin typeface="Share Tech"/>
                <a:ea typeface="Share Tech"/>
                <a:cs typeface="Share Tech"/>
                <a:sym typeface="Share Tech"/>
              </a:rPr>
              <a:t>Average MAE ~2</a:t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●"/>
            </a:pPr>
            <a:r>
              <a:rPr b="1" lang="en" sz="1300">
                <a:latin typeface="Share Tech"/>
                <a:ea typeface="Share Tech"/>
                <a:cs typeface="Share Tech"/>
                <a:sym typeface="Share Tech"/>
              </a:rPr>
              <a:t>Models performed much better in regards to MAE when using Grid Search CV </a:t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Share Tech"/>
              <a:buChar char="●"/>
            </a:pPr>
            <a:r>
              <a:rPr b="1" lang="en" sz="1300">
                <a:latin typeface="Share Tech"/>
                <a:ea typeface="Share Tech"/>
                <a:cs typeface="Share Tech"/>
                <a:sym typeface="Share Tech"/>
              </a:rPr>
              <a:t>Found that certain positions received better metrics likely due to differences in statistical contributions and variability in performance</a:t>
            </a:r>
            <a:endParaRPr b="1" sz="13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78" name="Google Shape;478;p26"/>
          <p:cNvSpPr txBox="1"/>
          <p:nvPr>
            <p:ph type="ctrTitle"/>
          </p:nvPr>
        </p:nvSpPr>
        <p:spPr>
          <a:xfrm>
            <a:off x="574950" y="372200"/>
            <a:ext cx="62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 and Evaluation Metrics</a:t>
            </a:r>
            <a:endParaRPr/>
          </a:p>
        </p:txBody>
      </p:sp>
      <p:pic>
        <p:nvPicPr>
          <p:cNvPr id="479" name="Google Shape;4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8950" y="1500125"/>
            <a:ext cx="3592651" cy="214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idx="1" type="body"/>
          </p:nvPr>
        </p:nvSpPr>
        <p:spPr>
          <a:xfrm>
            <a:off x="638550" y="875375"/>
            <a:ext cx="46080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Gradient Boosting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Gradient Boosting builds on the baseline by addressing limitations of linearity, capturing feature interactions, and delivering higher accuracy for complex datasets like this one</a:t>
            </a:r>
            <a:endParaRPr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Performance:</a:t>
            </a:r>
            <a:endParaRPr b="1"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Models performed well</a:t>
            </a:r>
            <a:endParaRPr b="1"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○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Average R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² of ~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0.925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○"/>
            </a:pP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Average MAE ~1.38</a:t>
            </a:r>
            <a:endParaRPr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Share Tech"/>
              <a:buChar char="●"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Grid Search Cross Validation helped decrease average error and </a:t>
            </a: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mitigate</a:t>
            </a: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 overfitting</a:t>
            </a:r>
            <a:endParaRPr b="1"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hare Tech"/>
              <a:buChar char="●"/>
            </a:pP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So far, the first two gradient boosting regression models have</a:t>
            </a: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 performed much better in regards to </a:t>
            </a:r>
            <a:r>
              <a:rPr lang="en" sz="1400">
                <a:latin typeface="Share Tech"/>
                <a:ea typeface="Share Tech"/>
                <a:cs typeface="Share Tech"/>
                <a:sym typeface="Share Tech"/>
              </a:rPr>
              <a:t>R² and </a:t>
            </a:r>
            <a:r>
              <a:rPr b="1" lang="en" sz="1400">
                <a:latin typeface="Share Tech"/>
                <a:ea typeface="Share Tech"/>
                <a:cs typeface="Share Tech"/>
                <a:sym typeface="Share Tech"/>
              </a:rPr>
              <a:t>MAE in comparison to the ridge regression models</a:t>
            </a:r>
            <a:endParaRPr b="1" sz="14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85" name="Google Shape;485;p27"/>
          <p:cNvSpPr txBox="1"/>
          <p:nvPr>
            <p:ph type="ctrTitle"/>
          </p:nvPr>
        </p:nvSpPr>
        <p:spPr>
          <a:xfrm>
            <a:off x="574950" y="372200"/>
            <a:ext cx="6295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Models and Evaluation Metrics</a:t>
            </a:r>
            <a:endParaRPr/>
          </a:p>
        </p:txBody>
      </p:sp>
      <p:pic>
        <p:nvPicPr>
          <p:cNvPr id="486" name="Google Shape;4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450" y="1500125"/>
            <a:ext cx="3592651" cy="2143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8"/>
          <p:cNvSpPr txBox="1"/>
          <p:nvPr>
            <p:ph idx="1" type="body"/>
          </p:nvPr>
        </p:nvSpPr>
        <p:spPr>
          <a:xfrm>
            <a:off x="638550" y="875375"/>
            <a:ext cx="4608000" cy="40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Share Tech"/>
              <a:buAutoNum type="arabicPeriod"/>
            </a:pPr>
            <a:r>
              <a:rPr b="1" lang="en">
                <a:latin typeface="Share Tech"/>
                <a:ea typeface="Share Tech"/>
                <a:cs typeface="Share Tech"/>
                <a:sym typeface="Share Tech"/>
              </a:rPr>
              <a:t>Quarterback (QB)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latin typeface="Share Tech"/>
                <a:ea typeface="Share Tech"/>
                <a:cs typeface="Share Tech"/>
                <a:sym typeface="Share Tech"/>
              </a:rPr>
              <a:t>High R-squared, Moderate MAE</a:t>
            </a:r>
            <a:r>
              <a:rPr lang="en" sz="1200">
                <a:latin typeface="Share Tech"/>
                <a:ea typeface="Share Tech"/>
                <a:cs typeface="Share Tech"/>
                <a:sym typeface="Share Tech"/>
              </a:rPr>
              <a:t>: Consistent metrics (e.g., passing yards, TDs) make QBs easier to predict with fewer errors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hare Tech"/>
              <a:buAutoNum type="arabicPeriod"/>
            </a:pPr>
            <a:r>
              <a:rPr b="1" lang="en">
                <a:latin typeface="Share Tech"/>
                <a:ea typeface="Share Tech"/>
                <a:cs typeface="Share Tech"/>
                <a:sym typeface="Share Tech"/>
              </a:rPr>
              <a:t>Running Back (RB)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latin typeface="Share Tech"/>
                <a:ea typeface="Share Tech"/>
                <a:cs typeface="Share Tech"/>
                <a:sym typeface="Share Tech"/>
              </a:rPr>
              <a:t>Moderate R-squared, High MAE</a:t>
            </a:r>
            <a:r>
              <a:rPr lang="en" sz="1200">
                <a:latin typeface="Share Tech"/>
                <a:ea typeface="Share Tech"/>
                <a:cs typeface="Share Tech"/>
                <a:sym typeface="Share Tech"/>
              </a:rPr>
              <a:t>: Variability in workload (injuries, game scripts) reduces predictability and increases error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hare Tech"/>
              <a:buAutoNum type="arabicPeriod"/>
            </a:pPr>
            <a:r>
              <a:rPr b="1" lang="en">
                <a:latin typeface="Share Tech"/>
                <a:ea typeface="Share Tech"/>
                <a:cs typeface="Share Tech"/>
                <a:sym typeface="Share Tech"/>
              </a:rPr>
              <a:t>Wide Receiver (WR)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latin typeface="Share Tech"/>
                <a:ea typeface="Share Tech"/>
                <a:cs typeface="Share Tech"/>
                <a:sym typeface="Share Tech"/>
              </a:rPr>
              <a:t>Moderate R-squared, High MAE</a:t>
            </a:r>
            <a:r>
              <a:rPr lang="en" sz="1200">
                <a:latin typeface="Share Tech"/>
                <a:ea typeface="Share Tech"/>
                <a:cs typeface="Share Tech"/>
                <a:sym typeface="Share Tech"/>
              </a:rPr>
              <a:t>: Dependent on QBs and game plans, with boom-or-bust performance patterns causing variability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hare Tech"/>
              <a:buAutoNum type="arabicPeriod"/>
            </a:pPr>
            <a:r>
              <a:rPr b="1" lang="en">
                <a:latin typeface="Share Tech"/>
                <a:ea typeface="Share Tech"/>
                <a:cs typeface="Share Tech"/>
                <a:sym typeface="Share Tech"/>
              </a:rPr>
              <a:t>Tight End (TE)</a:t>
            </a:r>
            <a:endParaRPr b="1">
              <a:latin typeface="Share Tech"/>
              <a:ea typeface="Share Tech"/>
              <a:cs typeface="Share Tech"/>
              <a:sym typeface="Share Tech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b="1" lang="en" sz="1200">
                <a:latin typeface="Share Tech"/>
                <a:ea typeface="Share Tech"/>
                <a:cs typeface="Share Tech"/>
                <a:sym typeface="Share Tech"/>
              </a:rPr>
              <a:t>Low R-squared, Lower MAE</a:t>
            </a:r>
            <a:r>
              <a:rPr lang="en" sz="1200">
                <a:latin typeface="Share Tech"/>
                <a:ea typeface="Share Tech"/>
                <a:cs typeface="Share Tech"/>
                <a:sym typeface="Share Tech"/>
              </a:rPr>
              <a:t>: Limited opportunities and inconsistent usage make TEs the hardest to predict</a:t>
            </a:r>
            <a:endParaRPr sz="12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Share Tech"/>
                <a:ea typeface="Share Tech"/>
                <a:cs typeface="Share Tech"/>
                <a:sym typeface="Share Tech"/>
              </a:rPr>
              <a:t>Key Insight:</a:t>
            </a:r>
            <a:r>
              <a:rPr lang="en">
                <a:latin typeface="Share Tech"/>
                <a:ea typeface="Share Tech"/>
                <a:cs typeface="Share Tech"/>
                <a:sym typeface="Share Tech"/>
              </a:rPr>
              <a:t> Predictability aligns with position stability and volume of opportunities</a:t>
            </a:r>
            <a:endParaRPr b="1"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492" name="Google Shape;492;p28"/>
          <p:cNvSpPr txBox="1"/>
          <p:nvPr>
            <p:ph type="ctrTitle"/>
          </p:nvPr>
        </p:nvSpPr>
        <p:spPr>
          <a:xfrm>
            <a:off x="479675" y="297575"/>
            <a:ext cx="7444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Model Performance by Position</a:t>
            </a:r>
            <a:endParaRPr/>
          </a:p>
        </p:txBody>
      </p:sp>
      <p:pic>
        <p:nvPicPr>
          <p:cNvPr id="493" name="Google Shape;4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00" y="924225"/>
            <a:ext cx="3332564" cy="19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000" y="3026974"/>
            <a:ext cx="3332574" cy="198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>
            <p:ph idx="1" type="body"/>
          </p:nvPr>
        </p:nvSpPr>
        <p:spPr>
          <a:xfrm>
            <a:off x="628625" y="989475"/>
            <a:ext cx="6046500" cy="4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Share Tech"/>
                <a:ea typeface="Share Tech"/>
                <a:cs typeface="Share Tech"/>
                <a:sym typeface="Share Tech"/>
              </a:rPr>
              <a:t>Finish</a:t>
            </a:r>
            <a:r>
              <a:rPr b="1" lang="en" sz="1500">
                <a:latin typeface="Share Tech"/>
                <a:ea typeface="Share Tech"/>
                <a:cs typeface="Share Tech"/>
                <a:sym typeface="Share Tech"/>
              </a:rPr>
              <a:t> Advanced Modeling</a:t>
            </a:r>
            <a:r>
              <a:rPr b="1" lang="en" sz="1500">
                <a:latin typeface="Share Tech"/>
                <a:ea typeface="Share Tech"/>
                <a:cs typeface="Share Tech"/>
                <a:sym typeface="Share Tech"/>
              </a:rPr>
              <a:t>:</a:t>
            </a:r>
            <a:endParaRPr b="1"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hare Tech"/>
              <a:buChar char="●"/>
            </a:pPr>
            <a:r>
              <a:rPr lang="en" sz="1500">
                <a:latin typeface="Share Tech"/>
                <a:ea typeface="Share Tech"/>
                <a:cs typeface="Share Tech"/>
                <a:sym typeface="Share Tech"/>
              </a:rPr>
              <a:t>Complete Wide Receiver and Tight End Gradient Boosting Regressor Models</a:t>
            </a:r>
            <a:endParaRPr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Share Tech"/>
                <a:ea typeface="Share Tech"/>
                <a:cs typeface="Share Tech"/>
                <a:sym typeface="Share Tech"/>
              </a:rPr>
              <a:t>Metrics Analysis:</a:t>
            </a:r>
            <a:endParaRPr b="1"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hare Tech"/>
              <a:buChar char="●"/>
            </a:pPr>
            <a:r>
              <a:rPr lang="en" sz="1500">
                <a:latin typeface="Share Tech"/>
                <a:ea typeface="Share Tech"/>
                <a:cs typeface="Share Tech"/>
                <a:sym typeface="Share Tech"/>
              </a:rPr>
              <a:t>Complete full analysis of baseline and advanced modeling metrics</a:t>
            </a:r>
            <a:endParaRPr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Share Tech"/>
                <a:ea typeface="Share Tech"/>
                <a:cs typeface="Share Tech"/>
                <a:sym typeface="Share Tech"/>
              </a:rPr>
              <a:t>Productization:</a:t>
            </a:r>
            <a:endParaRPr b="1"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hare Tech"/>
              <a:buChar char="●"/>
            </a:pPr>
            <a:r>
              <a:rPr lang="en" sz="1500">
                <a:latin typeface="Share Tech"/>
                <a:ea typeface="Share Tech"/>
                <a:cs typeface="Share Tech"/>
                <a:sym typeface="Share Tech"/>
              </a:rPr>
              <a:t>Develop a user-friendly application for fantasy managers to access predictions</a:t>
            </a:r>
            <a:endParaRPr sz="15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hare Tech"/>
              <a:ea typeface="Share Tech"/>
              <a:cs typeface="Share Tech"/>
              <a:sym typeface="Share Tec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  <p:sp>
        <p:nvSpPr>
          <p:cNvPr id="500" name="Google Shape;500;p29"/>
          <p:cNvSpPr txBox="1"/>
          <p:nvPr>
            <p:ph type="ctrTitle"/>
          </p:nvPr>
        </p:nvSpPr>
        <p:spPr>
          <a:xfrm>
            <a:off x="574950" y="411675"/>
            <a:ext cx="5622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pic>
        <p:nvPicPr>
          <p:cNvPr id="501" name="Google Shape;5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325" y="1837013"/>
            <a:ext cx="2422026" cy="182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